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ource Sans 3" panose="020B0604020202020204" charset="0"/>
      <p:regular r:id="rId17"/>
    </p:embeddedFont>
    <p:embeddedFont>
      <p:font typeface="Source Serif 4 SemiBold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47" d="100"/>
          <a:sy n="147" d="100"/>
        </p:scale>
        <p:origin x="5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22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-6-8.sv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-6-6.svg"/><Relationship Id="rId5" Type="http://schemas.openxmlformats.org/officeDocument/2006/relationships/image" Target="../media/image-6-4.svg"/><Relationship Id="rId4" Type="http://schemas.openxmlformats.org/officeDocument/2006/relationships/image" Target="../media/image-6-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-7-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-7-5.svg"/><Relationship Id="rId5" Type="http://schemas.openxmlformats.org/officeDocument/2006/relationships/image" Target="../media/image-7-3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-8-6.svg"/><Relationship Id="rId5" Type="http://schemas.openxmlformats.org/officeDocument/2006/relationships/image" Target="../media/image-8-4.svg"/><Relationship Id="rId4" Type="http://schemas.openxmlformats.org/officeDocument/2006/relationships/image" Target="../media/image-8-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-9-4.svg"/><Relationship Id="rId4" Type="http://schemas.openxmlformats.org/officeDocument/2006/relationships/image" Target="../media/image-9-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3577" y="782762"/>
            <a:ext cx="4667845" cy="7698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Константин Устинович Черненко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23577" y="1748954"/>
            <a:ext cx="4667845" cy="15939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От сибирского крестьянина до главы СССР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523577" y="3539207"/>
            <a:ext cx="4667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Последний представитель «эпохи старцев» — человек, пришедший к власти в 72 года и правивший всего 13 месяцев, став символом заката советской системы.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523577" y="4110038"/>
            <a:ext cx="698971" cy="245938"/>
          </a:xfrm>
          <a:prstGeom prst="roundRect">
            <a:avLst>
              <a:gd name="adj" fmla="val 17885"/>
            </a:avLst>
          </a:prstGeom>
          <a:solidFill>
            <a:srgbClr val="F0D4F7"/>
          </a:solidFill>
          <a:ln/>
        </p:spPr>
      </p:sp>
      <p:sp>
        <p:nvSpPr>
          <p:cNvPr id="7" name="Text 4"/>
          <p:cNvSpPr/>
          <p:nvPr/>
        </p:nvSpPr>
        <p:spPr>
          <a:xfrm>
            <a:off x="602084" y="4149254"/>
            <a:ext cx="999158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1911 — 1985</a:t>
            </a:r>
            <a:endParaRPr lang="en-US" sz="800" dirty="0"/>
          </a:p>
        </p:txBody>
      </p:sp>
      <p:sp>
        <p:nvSpPr>
          <p:cNvPr id="8" name="Shape 5"/>
          <p:cNvSpPr/>
          <p:nvPr/>
        </p:nvSpPr>
        <p:spPr>
          <a:xfrm>
            <a:off x="1287959" y="4105275"/>
            <a:ext cx="1809601" cy="255463"/>
          </a:xfrm>
          <a:prstGeom prst="roundRect">
            <a:avLst>
              <a:gd name="adj" fmla="val 17218"/>
            </a:avLst>
          </a:prstGeom>
          <a:noFill/>
          <a:ln w="4763">
            <a:solidFill>
              <a:srgbClr val="BE49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371228" y="4149254"/>
            <a:ext cx="2100263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00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ГЕНЕРАЛЬНЫЙ СЕКРЕТАРЬ ЦК КПСС</a:t>
            </a:r>
            <a:endParaRPr lang="en-US" sz="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22" y="0"/>
            <a:ext cx="389566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95353" y="329282"/>
            <a:ext cx="4782294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Исторический итог: Эпоха уходящего поколения</a:t>
            </a:r>
            <a:endParaRPr lang="en-US" sz="2150" dirty="0"/>
          </a:p>
        </p:txBody>
      </p:sp>
      <p:sp>
        <p:nvSpPr>
          <p:cNvPr id="4" name="Text 1"/>
          <p:cNvSpPr/>
          <p:nvPr/>
        </p:nvSpPr>
        <p:spPr>
          <a:xfrm>
            <a:off x="3895353" y="1170831"/>
            <a:ext cx="4782294" cy="5290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Константин Черненко вошёл в историю как </a:t>
            </a:r>
            <a:r>
              <a:rPr lang="en-US" sz="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последний представитель «эпохи старцев»</a:t>
            </a: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поколения руководителей, сформированных сталинской школой и верных традициям советской системы.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026471" y="1816671"/>
            <a:ext cx="14288" cy="2294483"/>
          </a:xfrm>
          <a:prstGeom prst="roundRect">
            <a:avLst>
              <a:gd name="adj" fmla="val 342728"/>
            </a:avLst>
          </a:prstGeom>
          <a:solidFill>
            <a:srgbClr val="D6BADD"/>
          </a:solidFill>
          <a:ln/>
        </p:spPr>
      </p:sp>
      <p:sp>
        <p:nvSpPr>
          <p:cNvPr id="6" name="Shape 3"/>
          <p:cNvSpPr/>
          <p:nvPr/>
        </p:nvSpPr>
        <p:spPr>
          <a:xfrm>
            <a:off x="4143338" y="1940644"/>
            <a:ext cx="349746" cy="14288"/>
          </a:xfrm>
          <a:prstGeom prst="roundRect">
            <a:avLst>
              <a:gd name="adj" fmla="val 342728"/>
            </a:avLst>
          </a:prstGeom>
          <a:solidFill>
            <a:srgbClr val="D6BADD"/>
          </a:solidFill>
          <a:ln/>
        </p:spPr>
      </p:sp>
      <p:sp>
        <p:nvSpPr>
          <p:cNvPr id="7" name="Shape 4"/>
          <p:cNvSpPr/>
          <p:nvPr/>
        </p:nvSpPr>
        <p:spPr>
          <a:xfrm>
            <a:off x="3895316" y="1816671"/>
            <a:ext cx="262310" cy="262310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4763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944169" y="1844948"/>
            <a:ext cx="164529" cy="2056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1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4609430" y="1856705"/>
            <a:ext cx="1371674" cy="171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Символ заката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4609430" y="2090365"/>
            <a:ext cx="4068217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Его правление стало наглядным символом исчерпанности старой партийной элиты и необходимости перемен.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4143338" y="2774677"/>
            <a:ext cx="349746" cy="14288"/>
          </a:xfrm>
          <a:prstGeom prst="roundRect">
            <a:avLst>
              <a:gd name="adj" fmla="val 342728"/>
            </a:avLst>
          </a:prstGeom>
          <a:solidFill>
            <a:srgbClr val="D6BADD"/>
          </a:solidFill>
          <a:ln/>
        </p:spPr>
      </p:sp>
      <p:sp>
        <p:nvSpPr>
          <p:cNvPr id="12" name="Shape 9"/>
          <p:cNvSpPr/>
          <p:nvPr/>
        </p:nvSpPr>
        <p:spPr>
          <a:xfrm>
            <a:off x="3895316" y="2650703"/>
            <a:ext cx="262310" cy="262310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4763">
            <a:solidFill>
              <a:srgbClr val="D6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944169" y="2678981"/>
            <a:ext cx="164529" cy="2056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2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4609430" y="2690738"/>
            <a:ext cx="1371674" cy="171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Передача власти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4609430" y="2924398"/>
            <a:ext cx="4068217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После его смерти в марте 1985 года власть перешла к </a:t>
            </a:r>
            <a:r>
              <a:rPr lang="en-US" sz="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Михаилу Горбачёву</a:t>
            </a: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самому молодому члену Политбюро, открыв эпоху Перестройки.</a:t>
            </a:r>
            <a:endParaRPr lang="en-US" sz="900" dirty="0"/>
          </a:p>
        </p:txBody>
      </p:sp>
      <p:sp>
        <p:nvSpPr>
          <p:cNvPr id="16" name="Shape 13"/>
          <p:cNvSpPr/>
          <p:nvPr/>
        </p:nvSpPr>
        <p:spPr>
          <a:xfrm>
            <a:off x="4143338" y="3608710"/>
            <a:ext cx="349746" cy="14288"/>
          </a:xfrm>
          <a:prstGeom prst="roundRect">
            <a:avLst>
              <a:gd name="adj" fmla="val 342728"/>
            </a:avLst>
          </a:prstGeom>
          <a:solidFill>
            <a:srgbClr val="D6BADD"/>
          </a:solidFill>
          <a:ln/>
        </p:spPr>
      </p:sp>
      <p:sp>
        <p:nvSpPr>
          <p:cNvPr id="17" name="Shape 14"/>
          <p:cNvSpPr/>
          <p:nvPr/>
        </p:nvSpPr>
        <p:spPr>
          <a:xfrm>
            <a:off x="3895316" y="3484736"/>
            <a:ext cx="262310" cy="262310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4763">
            <a:solidFill>
              <a:srgbClr val="D6BADD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3944169" y="3513013"/>
            <a:ext cx="164529" cy="2056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3</a:t>
            </a:r>
            <a:endParaRPr lang="en-US" sz="1250" dirty="0"/>
          </a:p>
        </p:txBody>
      </p:sp>
      <p:sp>
        <p:nvSpPr>
          <p:cNvPr id="19" name="Text 16"/>
          <p:cNvSpPr/>
          <p:nvPr/>
        </p:nvSpPr>
        <p:spPr>
          <a:xfrm>
            <a:off x="4609430" y="3524771"/>
            <a:ext cx="1530995" cy="171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Историческая память</a:t>
            </a:r>
            <a:endParaRPr lang="en-US" sz="1050" dirty="0"/>
          </a:p>
        </p:txBody>
      </p:sp>
      <p:sp>
        <p:nvSpPr>
          <p:cNvPr id="20" name="Text 17"/>
          <p:cNvSpPr/>
          <p:nvPr/>
        </p:nvSpPr>
        <p:spPr>
          <a:xfrm>
            <a:off x="4609430" y="3758431"/>
            <a:ext cx="4068217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Черненко остался в памяти как последний лидер консервативной партийной школы — добрый, но неспособный изменить ход истории.</a:t>
            </a:r>
            <a:endParaRPr lang="en-US" sz="900" dirty="0"/>
          </a:p>
        </p:txBody>
      </p:sp>
      <p:sp>
        <p:nvSpPr>
          <p:cNvPr id="21" name="Text 18"/>
          <p:cNvSpPr/>
          <p:nvPr/>
        </p:nvSpPr>
        <p:spPr>
          <a:xfrm>
            <a:off x="4070226" y="4344665"/>
            <a:ext cx="4607421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«Черненко был человеком доброй воли, но история не даёт времени тем, кто приходит слишком поздно» — оценка историков.</a:t>
            </a:r>
            <a:endParaRPr lang="en-US" sz="900" dirty="0"/>
          </a:p>
        </p:txBody>
      </p:sp>
      <p:sp>
        <p:nvSpPr>
          <p:cNvPr id="22" name="Shape 19"/>
          <p:cNvSpPr/>
          <p:nvPr/>
        </p:nvSpPr>
        <p:spPr>
          <a:xfrm>
            <a:off x="3895353" y="4227909"/>
            <a:ext cx="14288" cy="586234"/>
          </a:xfrm>
          <a:prstGeom prst="rect">
            <a:avLst/>
          </a:prstGeom>
          <a:solidFill>
            <a:srgbClr val="BE49DF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732086"/>
            <a:ext cx="3537421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Имя и прозвище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29295" y="1313334"/>
            <a:ext cx="4498107" cy="3098006"/>
          </a:xfrm>
          <a:prstGeom prst="roundRect">
            <a:avLst>
              <a:gd name="adj" fmla="val 3042"/>
            </a:avLst>
          </a:prstGeom>
          <a:solidFill>
            <a:srgbClr val="BE49DF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60189" y="1444228"/>
            <a:ext cx="19972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Полное имя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60189" y="1767632"/>
            <a:ext cx="4236318" cy="1374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Константин Устинович Черненко</a:t>
            </a: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имя, ставшее символом переходной эпохи в истории Советского Союза. Он был одним из последних лидеров, сформированных ещё в сталинскую эпоху и прошедших всю партийную иерархию от низов до вершины власти.</a:t>
            </a:r>
            <a:endParaRPr lang="en-US" sz="10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партийных кругах его нередко называли «верным ленинцем» — человеком, безоговорочно преданным идеям партии и её традициям.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5157267" y="1444228"/>
            <a:ext cx="2884438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Прозвища и оценки историков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157267" y="1767632"/>
            <a:ext cx="3467919" cy="15836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Историки часто называют Черненко </a:t>
            </a:r>
            <a:r>
              <a:rPr lang="en-US" sz="10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«самым невзрачным правителем»</a:t>
            </a: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советской эпохи — человеком, олицетворяющим застой и инерцию системы.</a:t>
            </a:r>
            <a:endParaRPr lang="en-US" sz="10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Его краткое правление воспринималось как вынужденная пауза между двумя более заметными фигурами: реформатором Андроповым и перестройщиком Горбачёвым.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5157267" y="3498503"/>
            <a:ext cx="3467919" cy="765572"/>
          </a:xfrm>
          <a:prstGeom prst="roundRect">
            <a:avLst>
              <a:gd name="adj" fmla="val 7182"/>
            </a:avLst>
          </a:prstGeom>
          <a:solidFill>
            <a:srgbClr val="E8BEF4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61" y="3690342"/>
            <a:ext cx="163637" cy="13089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582692" y="3662065"/>
            <a:ext cx="2911599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«Он был добрым человеком, но не политиком» — так характеризовали Черненко его современники.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38054" y="288875"/>
            <a:ext cx="3569643" cy="300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Даты жизни и правления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3838054" y="760586"/>
            <a:ext cx="4896892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1911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5684862" y="1209154"/>
            <a:ext cx="1203201" cy="15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Год рождения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3838054" y="1407468"/>
            <a:ext cx="4896892" cy="291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9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24 сентября 1911 года, деревня Большая Тесь, Енисейская губерния. В метрической книге записан 1912 годом.</a:t>
            </a:r>
            <a:endParaRPr lang="en-US" sz="800" dirty="0"/>
          </a:p>
        </p:txBody>
      </p:sp>
      <p:sp>
        <p:nvSpPr>
          <p:cNvPr id="7" name="Text 4"/>
          <p:cNvSpPr/>
          <p:nvPr/>
        </p:nvSpPr>
        <p:spPr>
          <a:xfrm>
            <a:off x="3838054" y="1909614"/>
            <a:ext cx="4896892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1984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5684862" y="2358182"/>
            <a:ext cx="1203201" cy="15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Начало правления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3838054" y="2556495"/>
            <a:ext cx="4896892" cy="14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9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13 февраля 1984 года стал Генеральным секретарём ЦК КПСС после смерти Юрия Андропова.</a:t>
            </a:r>
            <a:endParaRPr lang="en-US" sz="800" dirty="0"/>
          </a:p>
        </p:txBody>
      </p:sp>
      <p:sp>
        <p:nvSpPr>
          <p:cNvPr id="10" name="Text 7"/>
          <p:cNvSpPr/>
          <p:nvPr/>
        </p:nvSpPr>
        <p:spPr>
          <a:xfrm>
            <a:off x="3838054" y="2913013"/>
            <a:ext cx="4896892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13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5684862" y="3361581"/>
            <a:ext cx="1203201" cy="15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Месяцев у власти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3838054" y="3559894"/>
            <a:ext cx="4896892" cy="14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9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Правление продлилось всего 1 год и 25 дней — до 10 марта 1985 года, когда он скончался.</a:t>
            </a:r>
            <a:endParaRPr lang="en-US" sz="800" dirty="0"/>
          </a:p>
        </p:txBody>
      </p:sp>
      <p:sp>
        <p:nvSpPr>
          <p:cNvPr id="13" name="Text 10"/>
          <p:cNvSpPr/>
          <p:nvPr/>
        </p:nvSpPr>
        <p:spPr>
          <a:xfrm>
            <a:off x="3838054" y="3916412"/>
            <a:ext cx="4896892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72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5662687" y="4364980"/>
            <a:ext cx="1247552" cy="15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Лет при вступлении</a:t>
            </a:r>
            <a:endParaRPr lang="en-US" sz="900" dirty="0"/>
          </a:p>
        </p:txBody>
      </p:sp>
      <p:sp>
        <p:nvSpPr>
          <p:cNvPr id="15" name="Text 12"/>
          <p:cNvSpPr/>
          <p:nvPr/>
        </p:nvSpPr>
        <p:spPr>
          <a:xfrm>
            <a:off x="3838054" y="4563294"/>
            <a:ext cx="4896892" cy="291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9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Один из старейших руководителей СССР, пришедший к власти в преклонном возрасте и уже будучи тяжело больным.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596354"/>
            <a:ext cx="3537421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Родители и истоки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23577" y="1308497"/>
            <a:ext cx="2450902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Отец — Устин Демидович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523577" y="1631900"/>
            <a:ext cx="2174230" cy="14658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Рабочий на медных и золотых приисках Сибири. Выходец из малороссийских (украинских) земель, переселившийся в Сибирь в поисках заработка. Тяжёлый труд на рудниках определил суровый уклад семьи Черненко.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3021955" y="1308497"/>
            <a:ext cx="2174230" cy="385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Мать — Харитина Фёдоровна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3021955" y="1824410"/>
            <a:ext cx="2174230" cy="12564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Урождённая Терскова. Погибла от тифа в 1918 году, когда Константину было всего 6–7 лет. Ранняя потеря матери оставила глубокий след в биографии будущего руководителя страны.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523577" y="3362771"/>
            <a:ext cx="4667845" cy="1184374"/>
          </a:xfrm>
          <a:prstGeom prst="roundRect">
            <a:avLst>
              <a:gd name="adj" fmla="val 4642"/>
            </a:avLst>
          </a:prstGeom>
          <a:solidFill>
            <a:srgbClr val="B6D6FC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72" y="3554611"/>
            <a:ext cx="163637" cy="13089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49003" y="3526334"/>
            <a:ext cx="4111526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Происхождение:</a:t>
            </a: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Семья сибирских крестьян — типичная для той эпохи судьба: бедность, тяжёлый труд, ранние потери. Именно из такой среды вышли многие советские руководители, прошедшие путь «снизу вверх».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1388418"/>
            <a:ext cx="5041925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Женщины в жизни Черненко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2035150"/>
            <a:ext cx="1150293" cy="14378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37506" y="2035150"/>
            <a:ext cx="2641550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Первая жена — Фаина Васильевна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837506" y="2306166"/>
            <a:ext cx="2652638" cy="12564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Ранний брак, который не сложился. О первой жене Черненко известно крайне мало — она осталась в тени исторических событий. От этого союза у Константина Устиновича родились двое детей: сын Альберт и дочь Лидия.</a:t>
            </a:r>
            <a:endParaRPr lang="en-US" sz="1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781" y="2035150"/>
            <a:ext cx="1150293" cy="14378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7710" y="2035150"/>
            <a:ext cx="2652713" cy="385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Вторая жена — Анна Дмитриевна Любимова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967710" y="2498675"/>
            <a:ext cx="2652713" cy="12564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Официальная супруга с 1944 года и до конца жизни Черненко. Анна Дмитриевна была рядом с ним на протяжении всей его политической карьеры, включая годы работы в аппарате ЦК КПСС и краткий период на посту Генерального секретаря.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22300"/>
            <a:ext cx="4214515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Дети советского лидера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577" y="1069032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Константина Черненко было </a:t>
            </a:r>
            <a:r>
              <a:rPr lang="en-US" sz="10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пятеро детей</a:t>
            </a: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от двух браков. Большинство из них выбрали академическую или партийную карьеру, оставаясь вдали от публичной политики.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3577" y="1635100"/>
            <a:ext cx="3982938" cy="15822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16894" y="1720602"/>
            <a:ext cx="196304" cy="24541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1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68759" y="2172965"/>
            <a:ext cx="2012156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Альберт Константинович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68759" y="2443981"/>
            <a:ext cx="369257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Сын от первого брака. Учёный, впоследствии стал ректором Высшей партийной школы (ВПШ) при ЦК КПСС — одного из ключевых учебных заведений советской номенклатуры.</a:t>
            </a:r>
            <a:endParaRPr lang="en-US" sz="1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37410" y="1635100"/>
            <a:ext cx="3983013" cy="158226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530727" y="1720602"/>
            <a:ext cx="196304" cy="24541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2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4782592" y="2172965"/>
            <a:ext cx="1861170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Лидия Константиновна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4782592" y="2443981"/>
            <a:ext cx="3692649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Дочь от первого брака. Вела закрытый образ жизни, практически не появлялась в публичном пространстве.</a:t>
            </a:r>
            <a:endParaRPr lang="en-US" sz="1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3577" y="3348261"/>
            <a:ext cx="3982938" cy="137286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416894" y="3433762"/>
            <a:ext cx="196304" cy="24541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3</a:t>
            </a:r>
            <a:endParaRPr lang="en-US" sz="1500" dirty="0"/>
          </a:p>
        </p:txBody>
      </p:sp>
      <p:sp>
        <p:nvSpPr>
          <p:cNvPr id="14" name="Text 9"/>
          <p:cNvSpPr/>
          <p:nvPr/>
        </p:nvSpPr>
        <p:spPr>
          <a:xfrm>
            <a:off x="668759" y="3886126"/>
            <a:ext cx="217073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Владимир Константинович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668759" y="4157142"/>
            <a:ext cx="369257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Сын от второго брака с Анной Дмитриевной. Также выбрал непубличный жизненный путь.</a:t>
            </a:r>
            <a:endParaRPr lang="en-US" sz="10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637410" y="3348261"/>
            <a:ext cx="3983013" cy="137286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30727" y="3433762"/>
            <a:ext cx="196304" cy="24541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4</a:t>
            </a:r>
            <a:endParaRPr lang="en-US" sz="1500" dirty="0"/>
          </a:p>
        </p:txBody>
      </p:sp>
      <p:sp>
        <p:nvSpPr>
          <p:cNvPr id="18" name="Text 12"/>
          <p:cNvSpPr/>
          <p:nvPr/>
        </p:nvSpPr>
        <p:spPr>
          <a:xfrm>
            <a:off x="4782592" y="3886126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Елена и Вера</a:t>
            </a:r>
            <a:endParaRPr lang="en-US" sz="1200" dirty="0"/>
          </a:p>
        </p:txBody>
      </p:sp>
      <p:sp>
        <p:nvSpPr>
          <p:cNvPr id="19" name="Text 13"/>
          <p:cNvSpPr/>
          <p:nvPr/>
        </p:nvSpPr>
        <p:spPr>
          <a:xfrm>
            <a:off x="4782592" y="4157142"/>
            <a:ext cx="3692649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Дочери от второго брака. Как и остальные дети Черненко, держались в стороне от политической жизни страны.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387474"/>
            <a:ext cx="4033465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Заслуги как правителя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23577" y="968722"/>
            <a:ext cx="466784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Несмотря на краткость правления, Черненко предпринял ряд шагов, направленных на стабилизацию системы и развитие отдельных сфер жизни страны.</a:t>
            </a:r>
            <a:endParaRPr lang="en-US" sz="1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2691" y="1748284"/>
            <a:ext cx="196304" cy="19630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49003" y="1744191"/>
            <a:ext cx="3109466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Преемственность политики Андропова</a:t>
            </a: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949003" y="2015207"/>
            <a:ext cx="4242420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Черненко продолжил курс на укрепление дисциплины и борьбу с коррупцией, начатый его предшественником, хотя и в значительно смягчённой форме.</a:t>
            </a:r>
            <a:endParaRPr lang="en-US" sz="1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2691" y="2909292"/>
            <a:ext cx="196304" cy="19630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49003" y="2905199"/>
            <a:ext cx="2301180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Школьная реформа 1984 года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949003" y="3176215"/>
            <a:ext cx="4242420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 Черненко была проведена важная реформа образования: увеличено финансирование школ, пересмотрены учебные программы, усилен идеологический компонент обучения.</a:t>
            </a:r>
            <a:endParaRPr lang="en-US" sz="1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2691" y="4070300"/>
            <a:ext cx="196304" cy="19630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49003" y="4066208"/>
            <a:ext cx="1852687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Идеологическая работа</a:t>
            </a:r>
            <a:endParaRPr lang="en-US" sz="1200" dirty="0"/>
          </a:p>
        </p:txBody>
      </p:sp>
      <p:sp>
        <p:nvSpPr>
          <p:cNvPr id="13" name="Text 7"/>
          <p:cNvSpPr/>
          <p:nvPr/>
        </p:nvSpPr>
        <p:spPr>
          <a:xfrm>
            <a:off x="949003" y="4337224"/>
            <a:ext cx="4242420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Уделял особое внимание партийной пропаганде и идеологическому воспитанию, считая это основой стабильности советского государства.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630808"/>
            <a:ext cx="3537421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Плюсы правления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523577" y="1277541"/>
            <a:ext cx="2611636" cy="2322314"/>
          </a:xfrm>
          <a:prstGeom prst="roundRect">
            <a:avLst>
              <a:gd name="adj" fmla="val 2368"/>
            </a:avLst>
          </a:prstGeom>
          <a:solidFill>
            <a:srgbClr val="F0D4F7"/>
          </a:solidFill>
          <a:ln w="4763">
            <a:solidFill>
              <a:srgbClr val="D6BA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59234" y="1413197"/>
            <a:ext cx="392683" cy="392683"/>
          </a:xfrm>
          <a:prstGeom prst="roundRect">
            <a:avLst>
              <a:gd name="adj" fmla="val 14552269"/>
            </a:avLst>
          </a:prstGeom>
          <a:solidFill>
            <a:srgbClr val="BE49D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209" y="1521172"/>
            <a:ext cx="176659" cy="17665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59234" y="1936775"/>
            <a:ext cx="1855291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Стабильность аппарата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59234" y="2207791"/>
            <a:ext cx="2340322" cy="12564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После смерти Андропова партийный аппарат нуждался в спокойном переходном периоде. Черненко обеспечил эту стабильность, не допустив внутренних конфликтов в Политбюро.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3266108" y="1277541"/>
            <a:ext cx="2611710" cy="2322314"/>
          </a:xfrm>
          <a:prstGeom prst="roundRect">
            <a:avLst>
              <a:gd name="adj" fmla="val 2368"/>
            </a:avLst>
          </a:prstGeom>
          <a:solidFill>
            <a:srgbClr val="F0D4F7"/>
          </a:solidFill>
          <a:ln w="4763">
            <a:solidFill>
              <a:srgbClr val="D6BADD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401764" y="1413197"/>
            <a:ext cx="392683" cy="392683"/>
          </a:xfrm>
          <a:prstGeom prst="roundRect">
            <a:avLst>
              <a:gd name="adj" fmla="val 14552269"/>
            </a:avLst>
          </a:prstGeom>
          <a:solidFill>
            <a:srgbClr val="BE49D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09739" y="1521172"/>
            <a:ext cx="176659" cy="1766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401764" y="1936775"/>
            <a:ext cx="1891308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Отсутствие потрясений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3401764" y="2207791"/>
            <a:ext cx="2340397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период его правления страна не пережила ни социальных взрывов, ни резких политических перемен. Для уставшего от реформ общества это было определённым облегчением.</a:t>
            </a:r>
            <a:endParaRPr lang="en-US" sz="1000" dirty="0"/>
          </a:p>
        </p:txBody>
      </p:sp>
      <p:sp>
        <p:nvSpPr>
          <p:cNvPr id="13" name="Shape 9"/>
          <p:cNvSpPr/>
          <p:nvPr/>
        </p:nvSpPr>
        <p:spPr>
          <a:xfrm>
            <a:off x="6008712" y="1277541"/>
            <a:ext cx="2611710" cy="2322314"/>
          </a:xfrm>
          <a:prstGeom prst="roundRect">
            <a:avLst>
              <a:gd name="adj" fmla="val 2368"/>
            </a:avLst>
          </a:prstGeom>
          <a:solidFill>
            <a:srgbClr val="F0D4F7"/>
          </a:solidFill>
          <a:ln w="4763">
            <a:solidFill>
              <a:srgbClr val="D6BADD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144369" y="1413197"/>
            <a:ext cx="392683" cy="392683"/>
          </a:xfrm>
          <a:prstGeom prst="roundRect">
            <a:avLst>
              <a:gd name="adj" fmla="val 14552269"/>
            </a:avLst>
          </a:prstGeom>
          <a:solidFill>
            <a:srgbClr val="BE49DF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52344" y="1521172"/>
            <a:ext cx="176659" cy="17665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144369" y="1936775"/>
            <a:ext cx="1878881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Преемственность курса</a:t>
            </a:r>
            <a:endParaRPr lang="en-US" sz="1200" dirty="0"/>
          </a:p>
        </p:txBody>
      </p:sp>
      <p:sp>
        <p:nvSpPr>
          <p:cNvPr id="17" name="Text 12"/>
          <p:cNvSpPr/>
          <p:nvPr/>
        </p:nvSpPr>
        <p:spPr>
          <a:xfrm>
            <a:off x="6144369" y="2207791"/>
            <a:ext cx="2340397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Сохранение государственного курса без радикальных экспериментов позволяло системе функционировать в привычном режиме, что было важно в условиях нарастающего кризиса.</a:t>
            </a:r>
            <a:endParaRPr lang="en-US" sz="1000" dirty="0"/>
          </a:p>
        </p:txBody>
      </p:sp>
      <p:sp>
        <p:nvSpPr>
          <p:cNvPr id="18" name="Shape 13"/>
          <p:cNvSpPr/>
          <p:nvPr/>
        </p:nvSpPr>
        <p:spPr>
          <a:xfrm>
            <a:off x="523577" y="3747120"/>
            <a:ext cx="8096845" cy="765572"/>
          </a:xfrm>
          <a:prstGeom prst="roundRect">
            <a:avLst>
              <a:gd name="adj" fmla="val 7182"/>
            </a:avLst>
          </a:prstGeom>
          <a:solidFill>
            <a:srgbClr val="B6FCB8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72" y="3938960"/>
            <a:ext cx="163637" cy="13089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49003" y="3910682"/>
            <a:ext cx="7540526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Историки отмечают: Черненко был «буфером» между эпохами — его мягкость и предсказуемость давали время системе подготовиться к переменам.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803151"/>
            <a:ext cx="3537421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Минусы правления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29295" y="1384399"/>
            <a:ext cx="4077295" cy="1619101"/>
          </a:xfrm>
          <a:prstGeom prst="roundRect">
            <a:avLst>
              <a:gd name="adj" fmla="val 5822"/>
            </a:avLst>
          </a:prstGeom>
          <a:solidFill>
            <a:srgbClr val="BE49DF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60189" y="1515294"/>
            <a:ext cx="2039020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Состояние здоровья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60189" y="1838697"/>
            <a:ext cx="3815507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Черненко был тяжело болен уже в момент прихода к власти. Эмфизема лёгких и сердечная недостаточность делали его неспособным к полноценной работе. Большинство государственных решений фактически принимались без его активного участия.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736455" y="1515294"/>
            <a:ext cx="2537594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Экономическая стагнация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736455" y="1838697"/>
            <a:ext cx="3888730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Страна продолжала погружаться в экономический кризис. Дефицит товаров, падение производства, растущие военные расходы — ни одна из этих проблем не получила решения при Черненко.</a:t>
            </a:r>
            <a:endParaRPr lang="en-US" sz="10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9290" y="3150766"/>
            <a:ext cx="3997226" cy="118958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11622" y="3295948"/>
            <a:ext cx="1693292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Краткость правления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711622" y="3566964"/>
            <a:ext cx="3649712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Всего </a:t>
            </a:r>
            <a:r>
              <a:rPr lang="en-US" sz="10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год и 25 дней</a:t>
            </a: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у власти — этого времени было недостаточно даже для формирования собственной политической программы, не говоря уже о её реализации.</a:t>
            </a:r>
            <a:endParaRPr lang="en-US" sz="10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23122" y="3150766"/>
            <a:ext cx="3997300" cy="118958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825454" y="3295948"/>
            <a:ext cx="156552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Отсутствие реформ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4825454" y="3566964"/>
            <a:ext cx="3649787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отличие от Горбачёва, Черненко не предпринял никаких попыток системных преобразований. Страна продолжала движение по инерции к неизбежному кризису.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1013</Words>
  <Application>Microsoft Office PowerPoint</Application>
  <PresentationFormat>Экран (16:9)</PresentationFormat>
  <Paragraphs>98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Arial</vt:lpstr>
      <vt:lpstr>Source Sans 3</vt:lpstr>
      <vt:lpstr>Source Serif 4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123</dc:creator>
  <cp:lastModifiedBy>123</cp:lastModifiedBy>
  <cp:revision>3</cp:revision>
  <dcterms:created xsi:type="dcterms:W3CDTF">2026-06-04T10:48:23Z</dcterms:created>
  <dcterms:modified xsi:type="dcterms:W3CDTF">2026-06-04T10:50:04Z</dcterms:modified>
</cp:coreProperties>
</file>